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4" r:id="rId2"/>
    <p:sldId id="256" r:id="rId3"/>
    <p:sldId id="262" r:id="rId4"/>
    <p:sldId id="259" r:id="rId5"/>
    <p:sldId id="271" r:id="rId6"/>
    <p:sldId id="273" r:id="rId7"/>
    <p:sldId id="260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ED98CF-35DA-48CE-B2F7-0B740FBECF83}" v="281" dt="2022-11-29T03:45:22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0721A-FBA7-4051-B074-05932740AFE0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ED51D-532E-491B-8C65-C242F3D51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06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안녕하십니까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글로벌바이오메디컬공학과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학번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정명교입니다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final project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분석하고자 하는 주제는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size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개수에 따른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FFA Activation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확인하는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054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ROI analysis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결과를 보고 상당히 당혹스러웠는데요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…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시작부터 좌절을 하지 않을 수 없었습니다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big face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small face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비해 더 낮은 결과값을 보였습니다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코드도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여러번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돌려보면서 수정을 해 보았는데도 불구하고 이것이 최선이었습니다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그에 반해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crowd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single face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비해 더 큰 효과를 발견할 수 있었습니다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여기서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single face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big face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기준으로 했습니다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Blue box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에서는 인물이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명만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detection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되지만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yellow box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에서는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여러명의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얼굴이 동시에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detection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되는 경우가 존재하기 때문입니다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79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Bigface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smallface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Whole brain analysis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한 결과입니다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FFA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activation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확인할 수 있었고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20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680710" cy="4284663"/>
          </a:xfrm>
        </p:spPr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Bigface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smallface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비교하는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Whole brain analysis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상당히 이상한 결과를 보였습니다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FFA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반응을 발견할 수 없었습니다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높은 값을 보인 부분의 좌표를 찍어보니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hippocampus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amygdala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나왔는데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…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이에 대한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amygdala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제 나름대로의 해석은 얼굴이 크게 나오는 장면이 인물이 화를 내거나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짝사랑하는 상대를 미련 가득한 눈빛으로 쳐다보거나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눈물을 흘리는 신인데 이런 부분에서 표정이나 감정이 명확하게 나타나기 때문이 아닐까라고 생각해보았습니다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Hippocampus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아무래도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big 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한 인물에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focus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하다보니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small 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비해서 인물이 재등장할 때 기억이나 회상이 더 활성화되는 것이 아닐까라고 해석했습니다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9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Crowd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Whole brain analysis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활성이 나타난 부분 중 좌표를 몇 곳 찍어 보았는데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나오면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face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자체에만 집중하기 보다는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spatial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place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attention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생길 것 같아서 다음과 같은 결과들이 나온 것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57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다음은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Multi-Voxel Pattern Analysis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을 한 결과입니다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sz="1800" b="1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09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RSA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해 보았는데 제가 예측한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model matrix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왼쪽과 같습니다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Multi voxel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pattern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condition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내에서는 비슷하고 서로 다른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condition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similarity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낫다고 생각했습니다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실제 결과를 보니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smallface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어느정도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의미있는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similarity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확인했지만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bigface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crowd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 아니었습니다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6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주제를 선정한 배경을 설명하도록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FFA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face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선별적으로 반응한다는 사실은 알고 있었지만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lower-level stimulus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특성도 반영하는지 의문점이 들었습니다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가령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face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size, contrast, rotation, 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viewpoint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특성을 처리하는 기능을 수행하는지 궁금했는데 이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reference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FFA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반응이 이러한 특성들에 크게 영향을 받고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V1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높은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correlation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가진다고 명시하고 있습니다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이러한 반응들을 </a:t>
            </a:r>
            <a:r>
              <a:rPr lang="ko-KR" altLang="ko-KR" sz="1800" kern="100" dirty="0" err="1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연플리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movie data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대해서도 확인을 하고 싶어서 발표 주제를 다음과 같이 선정했습니다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face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size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그치지 않고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multi faces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single face</a:t>
            </a:r>
            <a:r>
              <a:rPr lang="ko-KR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간의 차이가 존재하는지도 추가적으로 탐구해보았습니다</a:t>
            </a:r>
            <a:r>
              <a:rPr lang="en-US" altLang="ko-KR" sz="1800" kern="100" dirty="0">
                <a:solidFill>
                  <a:srgbClr val="2A2A2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579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8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48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48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3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Mediapipe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face mesh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구현할 때 사용한 코드입니다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3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sub-01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대한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designmatrix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38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Sub-01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ROI analysis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한 결과입니다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Sub-01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만을 보여주는 이유는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Sub-01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 경우에 그나마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ffa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activation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어느정도 관찰할 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있어서입니다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Sub-02,03,04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대해서는 의미 있는 결과를 발견하기가 상당히 힘들었습니다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D51D-532E-491B-8C65-C242F3D51C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8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22AA9-EC58-C276-B822-B82C8027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7858CF-4DFB-9967-62A1-0C21DC7FE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5EF08-2AF3-6589-543B-0737B898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ACC03-A27E-AF09-EFAD-6BAC5D7A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9D21BB-72D9-DA44-D908-1BF0D05A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72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55FBC-7B8B-D61E-FF04-1E601BC4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68506-DD5F-CCB3-5CDA-095064AF2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D6370-1A94-9721-B59B-8D06A05C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C6D0D-1DEC-B750-628C-1195A47B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402A8-E045-9EE5-6D09-BFF246D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0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FB8CD9-9D69-1BD4-8997-A7A532BA3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410C81-7C1E-8452-0D1F-84044FA6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EFA60-8263-97D7-EBFB-22DABDF1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B4B356-0B53-CB5B-EF62-90DDE63C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C6CA5-9662-23D3-200D-F30A11A3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34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F1A2B-478C-E287-AB2C-28440EC0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BAAD6-9036-FBB9-7446-BA7F29BC8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31C3A-F47B-669C-D9FA-D66EFA43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DFBBA-69AE-90AC-B911-CFFB7B2E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7AB0A-3599-D859-4240-6729D1A6E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24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4F3D6-88F4-D7DB-855C-D5E4D26C7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DC537-937F-7993-416C-5FA2FEFEB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06B8F6-5DDB-DD7E-87DB-11531F34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75CAA-ACF1-8DF6-97A2-C5FCC8D7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C60902-F994-0EF2-6CBC-4C04376A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97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F2A9C-1D1E-53F4-E81B-E918A40C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3F040-CAC1-9373-2ED6-A06B651A1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9C58A9-002E-E13B-7F75-5FB78723B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F7BC16-F622-A8D0-E006-34A22596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90158E-F8F6-78D6-03CC-142F2768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469903-8EE0-437C-E7A3-DF66B2C0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31E3A-8EC4-88AB-8287-1A8DFBD02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042FF2-9753-5C13-7BDE-2A5F4BD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566C45-04A7-A777-DF42-D8D082E6C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E900EF-4F73-6E73-91F5-43C9899BB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5A253E-F15C-BBFE-D47A-330848DBC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FB50D8-DE94-FD94-F8DB-5A0E32FD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56E1B6-6C24-CAB5-07F8-0D7E0749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D8CEDF-BF3B-22B3-030A-DABBA043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23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35CE7-7247-0BE6-795E-6B57BCC0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1AA3D8-DC64-B617-BA6E-CDA905C4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15FB61-6EF9-852B-D3D2-150D34C9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345CA6-4352-9C71-1EA4-F8B2ED41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0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34EB7C-9289-5BFB-4EC0-72EE6FFC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168E8A-357F-60BB-5709-CDD7029E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E4110-0C8B-C45D-FB07-C8675330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5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69F56-D36C-6D18-67E0-9DD5F1432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3EE75-DB81-B906-E323-046EE309E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22E399-5829-EA3D-9544-BE3CA2A27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A2C4B4-92B7-163B-E843-395C00F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3C5362-CD7C-38B8-677F-FAC6A7580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F0FAA8-1584-979D-10F5-3665629B4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70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7F434-E31A-C8BC-6DD1-398CD969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287A93-FC45-0359-0900-9D066E2CE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9D34E2-27C7-962F-7702-C7331B53A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006121-F401-1F22-0A79-A37BAB1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8E5D5E-F618-04ED-B303-C501F1316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806CFC-3A6F-4348-D57B-0A9B3F98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53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0919D4-0DFA-8ECE-2CFD-30DE81710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38663C-692F-C6B0-564B-4316B58A4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F9D7D-711C-F548-812E-FEF5E2DA9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6FCA1-7E55-412E-BE7A-EBC4B869DEDD}" type="datetimeFigureOut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CC2A7-6749-1744-2909-9269C3604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427095-48E7-ABA8-5683-D378946E4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44069-FE06-4CBF-968B-412C504A4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8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4245900" y="4915801"/>
            <a:ext cx="336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2021311097</a:t>
            </a:r>
          </a:p>
          <a:p>
            <a:pPr algn="ctr"/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글로벌바이오메디컬공학과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정명교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2323701" y="1636082"/>
            <a:ext cx="7211098" cy="218091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202FE9-690E-463F-E73D-CCA68ABA5DE6}"/>
              </a:ext>
            </a:extLst>
          </p:cNvPr>
          <p:cNvSpPr txBox="1"/>
          <p:nvPr/>
        </p:nvSpPr>
        <p:spPr>
          <a:xfrm>
            <a:off x="3032931" y="1352898"/>
            <a:ext cx="6097604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Principles of Human Brain Mapping</a:t>
            </a:r>
            <a:endParaRPr lang="en-US" altLang="ko-KR" sz="14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AB324E-885E-C75C-A39F-2F4A3DE26E65}"/>
              </a:ext>
            </a:extLst>
          </p:cNvPr>
          <p:cNvSpPr txBox="1"/>
          <p:nvPr/>
        </p:nvSpPr>
        <p:spPr>
          <a:xfrm>
            <a:off x="1544135" y="2682849"/>
            <a:ext cx="8770230" cy="3908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algn="ctr" fontAlgn="base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3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Lower-Level Stimulus Features </a:t>
            </a:r>
          </a:p>
          <a:p>
            <a:pPr marR="0" algn="ctr" fontAlgn="base"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3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and FFA Activation</a:t>
            </a:r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"/>
    </mc:Choice>
    <mc:Fallback xmlns="">
      <p:transition spd="slow" advTm="58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7D6766B-3838-12E1-A162-8B46D9B75EC6}"/>
              </a:ext>
            </a:extLst>
          </p:cNvPr>
          <p:cNvSpPr txBox="1">
            <a:spLocks/>
          </p:cNvSpPr>
          <p:nvPr/>
        </p:nvSpPr>
        <p:spPr>
          <a:xfrm>
            <a:off x="1643744" y="0"/>
            <a:ext cx="8447314" cy="1881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ROI Analysis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848A87-903B-04BC-90F4-ECFFF72C6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0" y="1132704"/>
            <a:ext cx="5700365" cy="4038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57C868-19C2-67F4-F1C5-414FE75B4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95" y="1132704"/>
            <a:ext cx="6249005" cy="4038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EB5045DD-595A-072D-24FF-F2FA1C6C7DFB}"/>
              </a:ext>
            </a:extLst>
          </p:cNvPr>
          <p:cNvSpPr txBox="1">
            <a:spLocks/>
          </p:cNvSpPr>
          <p:nvPr/>
        </p:nvSpPr>
        <p:spPr>
          <a:xfrm>
            <a:off x="10496614" y="780234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solidFill>
                  <a:srgbClr val="27262B"/>
                </a:solidFill>
                <a:latin typeface="system-ui"/>
              </a:rPr>
              <a:t>Sub-01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31EDC5-DFDE-535F-6AE7-7F84B9232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30" y="4429346"/>
            <a:ext cx="3889891" cy="2188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11958E-C2F7-22A1-7080-70E6778D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28" y="4429346"/>
            <a:ext cx="3889892" cy="218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5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1E98EB0-EF19-495A-ABB0-204F34AF6AB2}"/>
              </a:ext>
            </a:extLst>
          </p:cNvPr>
          <p:cNvSpPr txBox="1">
            <a:spLocks/>
          </p:cNvSpPr>
          <p:nvPr/>
        </p:nvSpPr>
        <p:spPr>
          <a:xfrm>
            <a:off x="1672047" y="-139338"/>
            <a:ext cx="8447314" cy="1881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Whole Brain Analysis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9C34F-4150-BCCC-1F4C-B0C74E84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" y="1740814"/>
            <a:ext cx="5937551" cy="271662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8163A23-34E8-7549-0059-722A3F0EAA7C}"/>
              </a:ext>
            </a:extLst>
          </p:cNvPr>
          <p:cNvSpPr txBox="1">
            <a:spLocks/>
          </p:cNvSpPr>
          <p:nvPr/>
        </p:nvSpPr>
        <p:spPr>
          <a:xfrm>
            <a:off x="1364804" y="4294045"/>
            <a:ext cx="3789085" cy="91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rgbClr val="27262B"/>
                </a:solidFill>
                <a:latin typeface="system-ui"/>
              </a:rPr>
              <a:t>BigFace</a:t>
            </a:r>
            <a:r>
              <a:rPr lang="en-US" altLang="ko-KR" dirty="0">
                <a:solidFill>
                  <a:srgbClr val="27262B"/>
                </a:solidFill>
                <a:latin typeface="system-ui"/>
              </a:rPr>
              <a:t> – Empty (Baseline)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31566B-2696-FB7D-F3A9-55296B0C3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25" y="1740814"/>
            <a:ext cx="5937551" cy="2716626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CF1B8AF6-0F31-4CB9-019D-B68A1951067F}"/>
              </a:ext>
            </a:extLst>
          </p:cNvPr>
          <p:cNvSpPr txBox="1">
            <a:spLocks/>
          </p:cNvSpPr>
          <p:nvPr/>
        </p:nvSpPr>
        <p:spPr>
          <a:xfrm>
            <a:off x="7579854" y="4311952"/>
            <a:ext cx="3789085" cy="91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rgbClr val="27262B"/>
                </a:solidFill>
                <a:latin typeface="system-ui"/>
              </a:rPr>
              <a:t>SmallFace</a:t>
            </a:r>
            <a:r>
              <a:rPr lang="en-US" altLang="ko-KR" dirty="0">
                <a:solidFill>
                  <a:srgbClr val="27262B"/>
                </a:solidFill>
                <a:latin typeface="system-ui"/>
              </a:rPr>
              <a:t> – Empty (Baseline)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577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1E98EB0-EF19-495A-ABB0-204F34AF6AB2}"/>
              </a:ext>
            </a:extLst>
          </p:cNvPr>
          <p:cNvSpPr txBox="1">
            <a:spLocks/>
          </p:cNvSpPr>
          <p:nvPr/>
        </p:nvSpPr>
        <p:spPr>
          <a:xfrm>
            <a:off x="1672047" y="-139338"/>
            <a:ext cx="8447314" cy="1881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Whole Brain Analysis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948393-5603-7693-0825-AD120463E4D3}"/>
              </a:ext>
            </a:extLst>
          </p:cNvPr>
          <p:cNvSpPr txBox="1">
            <a:spLocks/>
          </p:cNvSpPr>
          <p:nvPr/>
        </p:nvSpPr>
        <p:spPr>
          <a:xfrm>
            <a:off x="7768045" y="1971130"/>
            <a:ext cx="2527659" cy="6459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rgbClr val="27262B"/>
                </a:solidFill>
                <a:latin typeface="system-ui"/>
              </a:rPr>
              <a:t>BigFace</a:t>
            </a:r>
            <a:r>
              <a:rPr lang="en-US" altLang="ko-KR" dirty="0">
                <a:solidFill>
                  <a:srgbClr val="27262B"/>
                </a:solidFill>
                <a:latin typeface="system-ui"/>
              </a:rPr>
              <a:t> – </a:t>
            </a:r>
            <a:r>
              <a:rPr lang="en-US" altLang="ko-KR" dirty="0" err="1">
                <a:solidFill>
                  <a:srgbClr val="27262B"/>
                </a:solidFill>
                <a:latin typeface="system-ui"/>
              </a:rPr>
              <a:t>SmallFace</a:t>
            </a:r>
            <a:r>
              <a:rPr lang="en-US" altLang="ko-KR" dirty="0">
                <a:solidFill>
                  <a:srgbClr val="27262B"/>
                </a:solidFill>
                <a:latin typeface="system-ui"/>
              </a:rPr>
              <a:t> in FFA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32B4DA-497F-C5CD-18D1-307A912EE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5" y="939479"/>
            <a:ext cx="6887601" cy="27092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37AD05-49C9-3DA0-2EFF-3E1E1E870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5" y="3753394"/>
            <a:ext cx="6887600" cy="2978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92675-B1A7-2193-67DC-58518CCAD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13" y="2016665"/>
            <a:ext cx="9213572" cy="47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9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D203A-6884-9AAF-ED7A-EF1627DE8D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1E98EB0-EF19-495A-ABB0-204F34AF6AB2}"/>
              </a:ext>
            </a:extLst>
          </p:cNvPr>
          <p:cNvSpPr txBox="1">
            <a:spLocks/>
          </p:cNvSpPr>
          <p:nvPr/>
        </p:nvSpPr>
        <p:spPr>
          <a:xfrm>
            <a:off x="1672047" y="-139338"/>
            <a:ext cx="8447314" cy="1881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Whole Brain Analysis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8163A23-34E8-7549-0059-722A3F0EAA7C}"/>
              </a:ext>
            </a:extLst>
          </p:cNvPr>
          <p:cNvSpPr txBox="1">
            <a:spLocks/>
          </p:cNvSpPr>
          <p:nvPr/>
        </p:nvSpPr>
        <p:spPr>
          <a:xfrm>
            <a:off x="3164798" y="6340763"/>
            <a:ext cx="6178707" cy="7049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27262B"/>
                </a:solidFill>
                <a:latin typeface="system-ui"/>
              </a:rPr>
              <a:t>Crowd – Empty (Baseline)</a:t>
            </a:r>
            <a:r>
              <a:rPr lang="en-US" altLang="ko-KR" sz="4000" dirty="0">
                <a:solidFill>
                  <a:srgbClr val="27262B"/>
                </a:solidFill>
                <a:latin typeface="system-ui"/>
              </a:rPr>
              <a:t> </a:t>
            </a:r>
            <a:br>
              <a:rPr lang="en-US" altLang="ko-KR" sz="4800" dirty="0">
                <a:solidFill>
                  <a:srgbClr val="27262B"/>
                </a:solidFill>
                <a:latin typeface="system-ui"/>
              </a:rPr>
            </a:br>
            <a:endParaRPr lang="ko-KR" altLang="en-US" sz="4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BC11F-0463-5870-BD49-103B887B1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308" y="3263200"/>
            <a:ext cx="6727438" cy="32595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A1AED6-1885-BDD8-5647-C1801B13C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2" y="1516901"/>
            <a:ext cx="7105248" cy="39861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321A72-AD19-FF15-B786-E892C72D9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308" y="6985"/>
            <a:ext cx="6727437" cy="32595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14B0FD-BB15-7F51-1EA3-D2573B10E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62" y="1516901"/>
            <a:ext cx="7009453" cy="39733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49BB73-BF7A-3238-E467-C9E76D941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67" y="-116396"/>
            <a:ext cx="7410943" cy="32595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B4C5D4-B376-77CC-9D2D-DFFD8C6B3A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02" y="2827471"/>
            <a:ext cx="7169355" cy="38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1E98EB0-EF19-495A-ABB0-204F34AF6AB2}"/>
              </a:ext>
            </a:extLst>
          </p:cNvPr>
          <p:cNvSpPr txBox="1">
            <a:spLocks/>
          </p:cNvSpPr>
          <p:nvPr/>
        </p:nvSpPr>
        <p:spPr>
          <a:xfrm>
            <a:off x="1872343" y="-127993"/>
            <a:ext cx="8447314" cy="18594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MVPA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5C56CF-10CB-F18E-9EDC-86618E177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74" y="1293820"/>
            <a:ext cx="2653388" cy="17367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2F4D4B-13B7-5F97-436F-12C6A227A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06" y="1293820"/>
            <a:ext cx="2594849" cy="17367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269655-E755-46A8-7732-BCC45B34B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99" y="1293821"/>
            <a:ext cx="2653389" cy="17367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1FB876-52A9-5E89-DFD7-D463609FB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196" y="1293821"/>
            <a:ext cx="2730138" cy="173676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AD1E56E-1A07-5D41-A7DF-6CBB4E28D88B}"/>
              </a:ext>
            </a:extLst>
          </p:cNvPr>
          <p:cNvSpPr txBox="1">
            <a:spLocks/>
          </p:cNvSpPr>
          <p:nvPr/>
        </p:nvSpPr>
        <p:spPr>
          <a:xfrm>
            <a:off x="1672047" y="801746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Sub-01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190A21E-C5A1-679D-D7E0-D7589D0C0FDC}"/>
              </a:ext>
            </a:extLst>
          </p:cNvPr>
          <p:cNvSpPr txBox="1">
            <a:spLocks/>
          </p:cNvSpPr>
          <p:nvPr/>
        </p:nvSpPr>
        <p:spPr>
          <a:xfrm>
            <a:off x="9507774" y="784752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Sub-04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918683D-27AC-054C-9484-ED4B662BCB2E}"/>
              </a:ext>
            </a:extLst>
          </p:cNvPr>
          <p:cNvSpPr txBox="1">
            <a:spLocks/>
          </p:cNvSpPr>
          <p:nvPr/>
        </p:nvSpPr>
        <p:spPr>
          <a:xfrm>
            <a:off x="4247740" y="801746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Sub-02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0FCF793-9DEB-5EA8-8BA0-422BFA1822D9}"/>
              </a:ext>
            </a:extLst>
          </p:cNvPr>
          <p:cNvSpPr txBox="1">
            <a:spLocks/>
          </p:cNvSpPr>
          <p:nvPr/>
        </p:nvSpPr>
        <p:spPr>
          <a:xfrm>
            <a:off x="6678297" y="801744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Sub-03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4AB556F-A1D3-2309-48AA-C8DC5204D6AE}"/>
              </a:ext>
            </a:extLst>
          </p:cNvPr>
          <p:cNvSpPr txBox="1">
            <a:spLocks/>
          </p:cNvSpPr>
          <p:nvPr/>
        </p:nvSpPr>
        <p:spPr>
          <a:xfrm>
            <a:off x="-474617" y="1913910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rgbClr val="27262B"/>
                </a:solidFill>
                <a:latin typeface="system-ui"/>
              </a:rPr>
              <a:t>BigFace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6EE6A24-5A86-9304-8CD0-1EE9CCA03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74" y="3189156"/>
            <a:ext cx="2653388" cy="1736761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80596837-CF31-A566-3245-ABDA5E025777}"/>
              </a:ext>
            </a:extLst>
          </p:cNvPr>
          <p:cNvSpPr txBox="1">
            <a:spLocks/>
          </p:cNvSpPr>
          <p:nvPr/>
        </p:nvSpPr>
        <p:spPr>
          <a:xfrm>
            <a:off x="-474617" y="3790276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rgbClr val="27262B"/>
                </a:solidFill>
                <a:latin typeface="system-ui"/>
              </a:rPr>
              <a:t>SmallFace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D93443-3582-CD87-F3C1-BAB0BA92B5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36" y="3188498"/>
            <a:ext cx="2572761" cy="173676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A22ACCA-8508-7252-4429-4FFA539459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97" y="3170188"/>
            <a:ext cx="2653389" cy="173676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6037A23-49E0-A6AF-5CDF-3538A9E299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85" y="3170188"/>
            <a:ext cx="2730138" cy="1736761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9D4D40A7-F805-1933-2FEB-7FE3BF711112}"/>
              </a:ext>
            </a:extLst>
          </p:cNvPr>
          <p:cNvSpPr txBox="1">
            <a:spLocks/>
          </p:cNvSpPr>
          <p:nvPr/>
        </p:nvSpPr>
        <p:spPr>
          <a:xfrm>
            <a:off x="-474617" y="5545210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Crowd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EE8C37D-E815-1D04-B5B5-55D4DE560B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74" y="5042455"/>
            <a:ext cx="2653389" cy="173676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9F21AD0-2B0B-3CA6-E0D9-27CC42415C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35" y="5042455"/>
            <a:ext cx="2584819" cy="173676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D4C591E-F6C7-BDEE-F1F7-62D6B5DBD7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97" y="5042456"/>
            <a:ext cx="2653389" cy="17367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6823CEB-658F-1B27-EAD5-A7A5568AEF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85" y="5042457"/>
            <a:ext cx="2730138" cy="173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3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1E98EB0-EF19-495A-ABB0-204F34AF6AB2}"/>
              </a:ext>
            </a:extLst>
          </p:cNvPr>
          <p:cNvSpPr txBox="1">
            <a:spLocks/>
          </p:cNvSpPr>
          <p:nvPr/>
        </p:nvSpPr>
        <p:spPr>
          <a:xfrm>
            <a:off x="1622837" y="0"/>
            <a:ext cx="8447314" cy="1881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RSA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9CAB3E-A7E9-B02B-0509-F1CD7B0E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49" y="1122363"/>
            <a:ext cx="5563745" cy="51465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39447E-B989-0EF4-B337-EE8112210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494" y="1122363"/>
            <a:ext cx="6062757" cy="525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4B31895-06E5-46CC-375F-C55F2952AEB8}"/>
              </a:ext>
            </a:extLst>
          </p:cNvPr>
          <p:cNvSpPr txBox="1">
            <a:spLocks/>
          </p:cNvSpPr>
          <p:nvPr/>
        </p:nvSpPr>
        <p:spPr>
          <a:xfrm>
            <a:off x="1620848" y="68877"/>
            <a:ext cx="9144000" cy="83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5E4E53-1B17-17AF-593F-8A97C919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9" y="905309"/>
            <a:ext cx="11989251" cy="33241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57DB71-EE28-42DF-72F1-9DF9DAF11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49" y="487093"/>
            <a:ext cx="7740299" cy="51854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4A56B5-9AAB-5D60-B397-26873FA4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383" y="722812"/>
            <a:ext cx="9820868" cy="48680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835E36-87F6-E8C0-1FEE-30DE6F038279}"/>
              </a:ext>
            </a:extLst>
          </p:cNvPr>
          <p:cNvSpPr txBox="1"/>
          <p:nvPr/>
        </p:nvSpPr>
        <p:spPr>
          <a:xfrm>
            <a:off x="1210490" y="5824890"/>
            <a:ext cx="10424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To see different activation in FFA between multiple faces and an individual face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To see linear relationship between Big Face and Small Face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721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D203A-6884-9AAF-ED7A-EF1627DE8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828" y="147379"/>
            <a:ext cx="9144000" cy="8364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Small</a:t>
            </a:r>
            <a:r>
              <a:rPr lang="ko-KR" altLang="en-US" dirty="0"/>
              <a:t> </a:t>
            </a:r>
            <a:r>
              <a:rPr lang="en-US" altLang="ko-KR" dirty="0"/>
              <a:t>Face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E46431-8B66-BDE0-D095-E5708BC7B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3E7329-84EF-80F8-52AB-9D1AFC8C7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" y="1129937"/>
            <a:ext cx="7750628" cy="4598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57EFCB-01D2-D6E3-6995-CBBF946D3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2" y="1275964"/>
            <a:ext cx="7983096" cy="4652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55B903-17F5-D807-35F3-80F69D829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9" y="1501324"/>
            <a:ext cx="8227240" cy="46788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EE1842-F898-45D1-7E77-78D49C173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1" y="1730580"/>
            <a:ext cx="8227240" cy="4674986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7F489D28-6926-2CCC-DA69-3DD6F0510830}"/>
              </a:ext>
            </a:extLst>
          </p:cNvPr>
          <p:cNvSpPr txBox="1">
            <a:spLocks/>
          </p:cNvSpPr>
          <p:nvPr/>
        </p:nvSpPr>
        <p:spPr>
          <a:xfrm>
            <a:off x="8416985" y="2596834"/>
            <a:ext cx="3500846" cy="183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ighlight>
                  <a:srgbClr val="FFFF00"/>
                </a:highlight>
              </a:rPr>
              <a:t>Yellow Box</a:t>
            </a:r>
          </a:p>
          <a:p>
            <a:r>
              <a:rPr lang="en-US" altLang="ko-KR" dirty="0"/>
              <a:t>Less</a:t>
            </a:r>
            <a:r>
              <a:rPr lang="ko-KR" altLang="en-US" dirty="0"/>
              <a:t> </a:t>
            </a:r>
            <a:r>
              <a:rPr lang="en-US" altLang="ko-KR" dirty="0"/>
              <a:t>than 5%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542955-FDDA-B224-E231-B3AF6C633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234" y="3919806"/>
            <a:ext cx="6544692" cy="924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6CAE55-7247-9158-33C7-61DE94E86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080" y="147379"/>
            <a:ext cx="12070078" cy="58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5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D203A-6884-9AAF-ED7A-EF1627DE8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161587"/>
            <a:ext cx="9144000" cy="8364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Big</a:t>
            </a:r>
            <a:r>
              <a:rPr lang="ko-KR" altLang="en-US" dirty="0"/>
              <a:t> </a:t>
            </a:r>
            <a:r>
              <a:rPr lang="en-US" altLang="ko-KR" dirty="0"/>
              <a:t>Face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E46431-8B66-BDE0-D095-E5708BC7B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0175" y="2512457"/>
            <a:ext cx="3500846" cy="1833085"/>
          </a:xfrm>
        </p:spPr>
        <p:txBody>
          <a:bodyPr/>
          <a:lstStyle/>
          <a:p>
            <a:r>
              <a:rPr lang="en-US" altLang="ko-KR" dirty="0">
                <a:solidFill>
                  <a:srgbClr val="002060"/>
                </a:solidFill>
                <a:highlight>
                  <a:srgbClr val="00FFFF"/>
                </a:highlight>
              </a:rPr>
              <a:t>Blue Box</a:t>
            </a:r>
          </a:p>
          <a:p>
            <a:r>
              <a:rPr lang="en-US" altLang="ko-KR" dirty="0"/>
              <a:t>More than 15%</a:t>
            </a:r>
          </a:p>
          <a:p>
            <a:endParaRPr lang="ko-KR" altLang="en-US" dirty="0">
              <a:solidFill>
                <a:srgbClr val="002060"/>
              </a:solidFill>
              <a:highlight>
                <a:srgbClr val="00FFFF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365D8-1DB4-E9B8-AA3A-45F7EE7CB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1" y="604616"/>
            <a:ext cx="7576457" cy="43583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1139CA-97BB-0ECF-7C1A-40EF7E714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3" y="2512457"/>
            <a:ext cx="7748128" cy="43583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22972E-DEB8-3420-4906-10BBBB94E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1" y="1866730"/>
            <a:ext cx="7893193" cy="44399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35EE99-22B9-887F-2660-90557181E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68" y="2783777"/>
            <a:ext cx="7986521" cy="44924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39F43E-5BC7-B7D7-2A10-B02489ECD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767" y="3736513"/>
            <a:ext cx="6335302" cy="8911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970E80-FD24-8573-DD08-91B5F5624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66" y="4797383"/>
            <a:ext cx="12029916" cy="532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0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2E46431-8B66-BDE0-D095-E5708BC7B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A7F59B4-0F2D-4D53-C1D9-842BC03A7F17}"/>
              </a:ext>
            </a:extLst>
          </p:cNvPr>
          <p:cNvSpPr txBox="1">
            <a:spLocks/>
          </p:cNvSpPr>
          <p:nvPr/>
        </p:nvSpPr>
        <p:spPr>
          <a:xfrm>
            <a:off x="1524000" y="158490"/>
            <a:ext cx="9144000" cy="83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Crowd (Multiple faces)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5DE1B3-1B29-C9EB-3BD1-825D7332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" y="1071564"/>
            <a:ext cx="7245532" cy="40756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65F75C-8145-2B8A-D6EB-39BC5840C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3" y="1338440"/>
            <a:ext cx="7532914" cy="4371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33E662-CBE6-CCC4-4CFC-C474026F6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1600200"/>
            <a:ext cx="7843747" cy="44121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D5CE40-F19E-A228-9002-F4613B99F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04" y="1851424"/>
            <a:ext cx="8112631" cy="4772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F8A3A9-A167-BDA7-0FD2-874B3ED85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216177"/>
            <a:ext cx="12192000" cy="26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A7F59B4-0F2D-4D53-C1D9-842BC03A7F17}"/>
              </a:ext>
            </a:extLst>
          </p:cNvPr>
          <p:cNvSpPr txBox="1">
            <a:spLocks/>
          </p:cNvSpPr>
          <p:nvPr/>
        </p:nvSpPr>
        <p:spPr>
          <a:xfrm>
            <a:off x="1297576" y="126439"/>
            <a:ext cx="9144000" cy="8364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Empty (Baseline)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1C663C-463E-294D-A4BF-DD75033DA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071564"/>
            <a:ext cx="7959634" cy="44772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6C8D19-92F9-F668-0C75-38B36A56F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1309142"/>
            <a:ext cx="8308705" cy="46736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A11CC5-5221-E891-CC38-96C04E439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" y="1558829"/>
            <a:ext cx="8560526" cy="48152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EB23D1-C496-C66A-0159-3F571FBCB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46" y="1796407"/>
            <a:ext cx="8773606" cy="49351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6C2141-CE3F-A168-FFF1-8C5C0E9A4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76" y="1999665"/>
            <a:ext cx="8989440" cy="48166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ABA056-A4AE-CC6B-B53E-7E65E3825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00845"/>
            <a:ext cx="1219200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0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D203A-6884-9AAF-ED7A-EF1627DE8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4" y="87086"/>
            <a:ext cx="8447314" cy="1881051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7262B"/>
                </a:solidFill>
                <a:effectLst/>
                <a:latin typeface="system-ui"/>
              </a:rPr>
              <a:t>MediaPipe</a:t>
            </a:r>
            <a:r>
              <a:rPr lang="en-US" altLang="ko-KR" b="0" i="0" dirty="0">
                <a:solidFill>
                  <a:srgbClr val="27262B"/>
                </a:solidFill>
                <a:effectLst/>
                <a:latin typeface="system-ui"/>
              </a:rPr>
              <a:t> Face Mesh</a:t>
            </a:r>
            <a:br>
              <a:rPr lang="en-US" altLang="ko-KR" b="0" i="0" dirty="0">
                <a:solidFill>
                  <a:srgbClr val="27262B"/>
                </a:solidFill>
                <a:effectLst/>
                <a:latin typeface="system-ui"/>
              </a:rPr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E46431-8B66-BDE0-D095-E5708BC7B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F3A58D-27A9-B10D-82DC-71A56EC5F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9" y="1254034"/>
            <a:ext cx="5076090" cy="4859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23289F-4E64-BE4A-7198-4ED93CFBC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73" y="1254034"/>
            <a:ext cx="5076089" cy="4859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D45991-61B4-3C24-CE8C-0D9830583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65" y="1254034"/>
            <a:ext cx="4399836" cy="48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2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E0724EB-F7C9-E0F2-1307-B6AAE43B2F8D}"/>
              </a:ext>
            </a:extLst>
          </p:cNvPr>
          <p:cNvSpPr txBox="1">
            <a:spLocks/>
          </p:cNvSpPr>
          <p:nvPr/>
        </p:nvSpPr>
        <p:spPr>
          <a:xfrm>
            <a:off x="1668684" y="-104502"/>
            <a:ext cx="8447314" cy="1881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Design Matrix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BC42AC-28A3-76CE-D6A5-572E1AA73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81" y="738662"/>
            <a:ext cx="6520736" cy="53529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6CEE31-84A2-F226-D56B-CE9B3BE3B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144" y="1581826"/>
            <a:ext cx="11864933" cy="5352983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B345F93-C5C0-C068-B1FA-EC8E863D026A}"/>
              </a:ext>
            </a:extLst>
          </p:cNvPr>
          <p:cNvSpPr txBox="1">
            <a:spLocks/>
          </p:cNvSpPr>
          <p:nvPr/>
        </p:nvSpPr>
        <p:spPr>
          <a:xfrm>
            <a:off x="10417629" y="766355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27262B"/>
                </a:solidFill>
                <a:latin typeface="system-ui"/>
              </a:rPr>
              <a:t>Sub-01</a:t>
            </a:r>
            <a:br>
              <a:rPr lang="en-US" altLang="ko-KR" sz="2000" dirty="0">
                <a:solidFill>
                  <a:srgbClr val="27262B"/>
                </a:solidFill>
                <a:latin typeface="system-ui"/>
              </a:rPr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44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B28ABA0-F999-E63F-29DE-E029451C94D0}"/>
              </a:ext>
            </a:extLst>
          </p:cNvPr>
          <p:cNvSpPr txBox="1">
            <a:spLocks/>
          </p:cNvSpPr>
          <p:nvPr/>
        </p:nvSpPr>
        <p:spPr>
          <a:xfrm>
            <a:off x="1618707" y="-123908"/>
            <a:ext cx="8447314" cy="1881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ROI Analysis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124FE3B-88E8-FD9A-2FC5-EF12848D4873}"/>
              </a:ext>
            </a:extLst>
          </p:cNvPr>
          <p:cNvSpPr txBox="1">
            <a:spLocks/>
          </p:cNvSpPr>
          <p:nvPr/>
        </p:nvSpPr>
        <p:spPr>
          <a:xfrm>
            <a:off x="7960897" y="3330217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rgbClr val="27262B"/>
                </a:solidFill>
                <a:latin typeface="system-ui"/>
              </a:rPr>
              <a:t>BigFace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D30F8E0-0FC0-ACBB-CE27-A8A5A3D8B11C}"/>
              </a:ext>
            </a:extLst>
          </p:cNvPr>
          <p:cNvSpPr txBox="1">
            <a:spLocks/>
          </p:cNvSpPr>
          <p:nvPr/>
        </p:nvSpPr>
        <p:spPr>
          <a:xfrm>
            <a:off x="1888671" y="3321562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>
                <a:solidFill>
                  <a:srgbClr val="27262B"/>
                </a:solidFill>
                <a:latin typeface="system-ui"/>
              </a:rPr>
              <a:t>SmallFace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14D93CD-5B72-62C5-6341-7CD66DCCBDBE}"/>
              </a:ext>
            </a:extLst>
          </p:cNvPr>
          <p:cNvSpPr txBox="1">
            <a:spLocks/>
          </p:cNvSpPr>
          <p:nvPr/>
        </p:nvSpPr>
        <p:spPr>
          <a:xfrm>
            <a:off x="1461952" y="6204366"/>
            <a:ext cx="2871651" cy="8414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400" dirty="0" err="1">
                <a:solidFill>
                  <a:srgbClr val="27262B"/>
                </a:solidFill>
                <a:latin typeface="system-ui"/>
              </a:rPr>
              <a:t>BigFace</a:t>
            </a:r>
            <a:r>
              <a:rPr lang="en-US" altLang="ko-KR" sz="7400" dirty="0">
                <a:solidFill>
                  <a:srgbClr val="27262B"/>
                </a:solidFill>
                <a:latin typeface="system-ui"/>
              </a:rPr>
              <a:t> - </a:t>
            </a:r>
            <a:r>
              <a:rPr lang="en-US" altLang="ko-KR" sz="7400" dirty="0" err="1">
                <a:solidFill>
                  <a:srgbClr val="27262B"/>
                </a:solidFill>
                <a:latin typeface="system-ui"/>
              </a:rPr>
              <a:t>SmallFace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E30966A-3DE0-BDC9-B610-DAF9B02F3EBE}"/>
              </a:ext>
            </a:extLst>
          </p:cNvPr>
          <p:cNvSpPr txBox="1">
            <a:spLocks/>
          </p:cNvSpPr>
          <p:nvPr/>
        </p:nvSpPr>
        <p:spPr>
          <a:xfrm>
            <a:off x="7960897" y="6388005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27262B"/>
                </a:solidFill>
                <a:latin typeface="system-ui"/>
              </a:rPr>
              <a:t>Crowd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57C92F-25F8-F387-3261-F357B1C51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" y="940093"/>
            <a:ext cx="5869945" cy="23833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380F55-9AD9-0F50-809E-BE20876C6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08" y="940093"/>
            <a:ext cx="6011114" cy="23833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2E6E61-D57A-B06D-8C05-D0EEC1A50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" y="3957502"/>
            <a:ext cx="5869945" cy="24577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83999A-FCD3-A87A-AB9A-0709C6DC6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957502"/>
            <a:ext cx="6011114" cy="2457793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A9A84ADA-1BF1-D7FB-6F7D-06D9ADFB5F1E}"/>
              </a:ext>
            </a:extLst>
          </p:cNvPr>
          <p:cNvSpPr txBox="1">
            <a:spLocks/>
          </p:cNvSpPr>
          <p:nvPr/>
        </p:nvSpPr>
        <p:spPr>
          <a:xfrm>
            <a:off x="10521042" y="693142"/>
            <a:ext cx="2272936" cy="7049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900" dirty="0">
                <a:solidFill>
                  <a:srgbClr val="27262B"/>
                </a:solidFill>
                <a:latin typeface="system-ui"/>
              </a:rPr>
              <a:t>Sub-01</a:t>
            </a:r>
            <a:br>
              <a:rPr lang="en-US" altLang="ko-KR" dirty="0">
                <a:solidFill>
                  <a:srgbClr val="27262B"/>
                </a:solidFill>
                <a:latin typeface="system-ui"/>
              </a:rPr>
            </a:b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61ABC1-DDF5-4239-6526-075B3CBC5A1E}"/>
              </a:ext>
            </a:extLst>
          </p:cNvPr>
          <p:cNvSpPr txBox="1">
            <a:spLocks/>
          </p:cNvSpPr>
          <p:nvPr/>
        </p:nvSpPr>
        <p:spPr>
          <a:xfrm>
            <a:off x="3550368" y="3316047"/>
            <a:ext cx="2653036" cy="352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rgbClr val="FFFF00"/>
                </a:solidFill>
                <a:highlight>
                  <a:srgbClr val="000000"/>
                </a:highlight>
                <a:latin typeface="system-ui"/>
              </a:rPr>
              <a:t>T-value:3.844 P-value: 0.0001</a:t>
            </a:r>
            <a:endParaRPr lang="ko-KR" altLang="en-US" sz="1400" b="1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996BCAC-D4F1-B950-532D-F53FC1C3C54C}"/>
              </a:ext>
            </a:extLst>
          </p:cNvPr>
          <p:cNvSpPr txBox="1">
            <a:spLocks/>
          </p:cNvSpPr>
          <p:nvPr/>
        </p:nvSpPr>
        <p:spPr>
          <a:xfrm>
            <a:off x="9604283" y="3323626"/>
            <a:ext cx="2848972" cy="352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rgbClr val="FFFF00"/>
                </a:solidFill>
                <a:highlight>
                  <a:srgbClr val="000000"/>
                </a:highlight>
                <a:latin typeface="system-ui"/>
              </a:rPr>
              <a:t>T-value:-2.936 P-value: 0.003</a:t>
            </a:r>
            <a:endParaRPr lang="ko-KR" altLang="en-US" sz="1400" b="1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759C5B4-ACAD-DDB3-C195-0F9D1F59D083}"/>
              </a:ext>
            </a:extLst>
          </p:cNvPr>
          <p:cNvSpPr txBox="1">
            <a:spLocks/>
          </p:cNvSpPr>
          <p:nvPr/>
        </p:nvSpPr>
        <p:spPr>
          <a:xfrm>
            <a:off x="9670777" y="6415295"/>
            <a:ext cx="2686686" cy="352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rgbClr val="FFFF00"/>
                </a:solidFill>
                <a:highlight>
                  <a:srgbClr val="000000"/>
                </a:highlight>
                <a:latin typeface="system-ui"/>
              </a:rPr>
              <a:t>T-value:-3.571 P-value: 0.0003</a:t>
            </a:r>
            <a:endParaRPr lang="ko-KR" altLang="en-US" sz="1400" b="1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46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659</Words>
  <Application>Microsoft Office PowerPoint</Application>
  <PresentationFormat>와이드스크린</PresentationFormat>
  <Paragraphs>74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system-ui</vt:lpstr>
      <vt:lpstr>굴림</vt:lpstr>
      <vt:lpstr>맑은 고딕</vt:lpstr>
      <vt:lpstr>함초롬바탕</vt:lpstr>
      <vt:lpstr>Arial</vt:lpstr>
      <vt:lpstr>Noto Sans</vt:lpstr>
      <vt:lpstr>Office 테마</vt:lpstr>
      <vt:lpstr>PowerPoint 프레젠테이션</vt:lpstr>
      <vt:lpstr>PowerPoint 프레젠테이션</vt:lpstr>
      <vt:lpstr>Small Face</vt:lpstr>
      <vt:lpstr>Big Face</vt:lpstr>
      <vt:lpstr>PowerPoint 프레젠테이션</vt:lpstr>
      <vt:lpstr>PowerPoint 프레젠테이션</vt:lpstr>
      <vt:lpstr>MediaPipe Face Mesh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정명교</dc:creator>
  <cp:lastModifiedBy>정 명교</cp:lastModifiedBy>
  <cp:revision>3</cp:revision>
  <dcterms:created xsi:type="dcterms:W3CDTF">2022-11-28T06:16:27Z</dcterms:created>
  <dcterms:modified xsi:type="dcterms:W3CDTF">2022-12-26T12:56:56Z</dcterms:modified>
</cp:coreProperties>
</file>